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8" r:id="rId2"/>
    <p:sldId id="264" r:id="rId3"/>
    <p:sldId id="259" r:id="rId4"/>
    <p:sldId id="260" r:id="rId5"/>
    <p:sldId id="283" r:id="rId6"/>
    <p:sldId id="261" r:id="rId7"/>
    <p:sldId id="263" r:id="rId8"/>
    <p:sldId id="271" r:id="rId9"/>
    <p:sldId id="266" r:id="rId10"/>
    <p:sldId id="281" r:id="rId11"/>
    <p:sldId id="286" r:id="rId12"/>
    <p:sldId id="275" r:id="rId13"/>
    <p:sldId id="276" r:id="rId14"/>
    <p:sldId id="298" r:id="rId15"/>
    <p:sldId id="287" r:id="rId16"/>
    <p:sldId id="267" r:id="rId17"/>
    <p:sldId id="268" r:id="rId18"/>
    <p:sldId id="274" r:id="rId19"/>
    <p:sldId id="289" r:id="rId20"/>
    <p:sldId id="296" r:id="rId21"/>
    <p:sldId id="288" r:id="rId22"/>
    <p:sldId id="292" r:id="rId23"/>
    <p:sldId id="293" r:id="rId24"/>
    <p:sldId id="294" r:id="rId25"/>
    <p:sldId id="295" r:id="rId26"/>
    <p:sldId id="284" r:id="rId27"/>
    <p:sldId id="272" r:id="rId28"/>
    <p:sldId id="265" r:id="rId29"/>
    <p:sldId id="297" r:id="rId30"/>
    <p:sldId id="280" r:id="rId31"/>
    <p:sldId id="279" r:id="rId32"/>
    <p:sldId id="290" r:id="rId33"/>
    <p:sldId id="29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0A43DC-5761-D745-8310-9AD5E1E0F983}">
          <p14:sldIdLst>
            <p14:sldId id="258"/>
            <p14:sldId id="264"/>
          </p14:sldIdLst>
        </p14:section>
        <p14:section name="Introductions" id="{923589E1-23C7-604C-B8CE-96698FE10159}">
          <p14:sldIdLst>
            <p14:sldId id="259"/>
            <p14:sldId id="260"/>
            <p14:sldId id="283"/>
            <p14:sldId id="261"/>
            <p14:sldId id="263"/>
          </p14:sldIdLst>
        </p14:section>
        <p14:section name="Course Overview" id="{A9E770DC-9435-A349-976A-44BACA5368D8}">
          <p14:sldIdLst>
            <p14:sldId id="271"/>
            <p14:sldId id="266"/>
            <p14:sldId id="281"/>
          </p14:sldIdLst>
        </p14:section>
        <p14:section name="Assessment Summary" id="{595482EB-421C-174C-8741-0E95EA9F8F94}">
          <p14:sldIdLst>
            <p14:sldId id="286"/>
            <p14:sldId id="275"/>
            <p14:sldId id="276"/>
            <p14:sldId id="298"/>
            <p14:sldId id="287"/>
            <p14:sldId id="267"/>
            <p14:sldId id="268"/>
            <p14:sldId id="274"/>
            <p14:sldId id="289"/>
            <p14:sldId id="296"/>
          </p14:sldIdLst>
        </p14:section>
        <p14:section name="How to succeed" id="{B3E108A2-FBA3-E849-B084-D338CFBBE42E}">
          <p14:sldIdLst>
            <p14:sldId id="288"/>
            <p14:sldId id="292"/>
            <p14:sldId id="293"/>
            <p14:sldId id="294"/>
            <p14:sldId id="295"/>
            <p14:sldId id="284"/>
            <p14:sldId id="272"/>
          </p14:sldIdLst>
        </p14:section>
        <p14:section name="Basic Concepts" id="{5C6270DF-CDA3-0648-A14D-FD6592A89450}">
          <p14:sldIdLst>
            <p14:sldId id="265"/>
            <p14:sldId id="297"/>
            <p14:sldId id="280"/>
            <p14:sldId id="27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ivia Anderson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0"/>
    <p:restoredTop sz="86332"/>
  </p:normalViewPr>
  <p:slideViewPr>
    <p:cSldViewPr snapToGrid="0" snapToObjects="1">
      <p:cViewPr varScale="1">
        <p:scale>
          <a:sx n="129" d="100"/>
          <a:sy n="129" d="100"/>
        </p:scale>
        <p:origin x="64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A50EA-D765-AA42-9865-A841D7D08EE5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89E68-5F60-0644-9CE3-A298452C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0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0E4F1-EF8B-BA4E-A000-0E17F225FB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25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Qs submitted</a:t>
            </a:r>
            <a:r>
              <a:rPr lang="en-US" baseline="0" dirty="0"/>
              <a:t> on canvas</a:t>
            </a:r>
          </a:p>
          <a:p>
            <a:r>
              <a:rPr lang="en-US" baseline="0" dirty="0"/>
              <a:t>Describe review session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423F-F1D5-6F4E-B493-A1BD4F33E0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05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Rina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89E68-5F60-0644-9CE3-A298452CF8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59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89E68-5F60-0644-9CE3-A298452CF8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14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Teaching – presentations, multiple choice questions</a:t>
            </a:r>
          </a:p>
          <a:p>
            <a:r>
              <a:rPr lang="en-US" dirty="0"/>
              <a:t>Mechanisms – research projects</a:t>
            </a:r>
          </a:p>
          <a:p>
            <a:r>
              <a:rPr lang="en-US" dirty="0"/>
              <a:t>Explaining – blogs, news critiques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89E68-5F60-0644-9CE3-A298452CF8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25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2814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Things to cover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Reading about assignments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Grade Predictor</a:t>
            </a:r>
            <a:endParaRPr/>
          </a:p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5258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2628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4149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10-</a:t>
            </a:r>
            <a:r>
              <a:rPr lang="en-US" baseline="0" dirty="0"/>
              <a:t> 15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423F-F1D5-6F4E-B493-A1BD4F33E0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89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Bulk of course focuses on 3 macronutrients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423F-F1D5-6F4E-B493-A1BD4F33E0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8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be at minute</a:t>
            </a:r>
            <a:r>
              <a:rPr lang="en-US" baseline="0" dirty="0"/>
              <a:t> 10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89E68-5F60-0644-9CE3-A298452CF8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95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this at 1:45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89E68-5F60-0644-9CE3-A298452CF8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5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you on task  - avoid</a:t>
            </a:r>
            <a:r>
              <a:rPr lang="en-US" baseline="0" dirty="0"/>
              <a:t> distracting others around you</a:t>
            </a:r>
            <a:endParaRPr lang="en-US" dirty="0"/>
          </a:p>
          <a:p>
            <a:r>
              <a:rPr lang="en-US" dirty="0"/>
              <a:t>I</a:t>
            </a:r>
            <a:r>
              <a:rPr lang="en-US" baseline="0" dirty="0"/>
              <a:t> will print lectures each time for you.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0E4F1-EF8B-BA4E-A000-0E17F225FB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4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Quizzes – starting next week at the beginning of each class period to make</a:t>
            </a:r>
            <a:r>
              <a:rPr lang="en-US" baseline="0" dirty="0"/>
              <a:t> sure keeping up with reading </a:t>
            </a:r>
            <a:endParaRPr lang="en-US" dirty="0"/>
          </a:p>
          <a:p>
            <a:r>
              <a:rPr lang="en-US" dirty="0"/>
              <a:t>Support class discussion</a:t>
            </a:r>
            <a:r>
              <a:rPr lang="en-US" baseline="0" dirty="0"/>
              <a:t> and make sure understanding material – not graded but part of participation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423F-F1D5-6F4E-B493-A1BD4F33E0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1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it easy?  What makes you come back to it?  Are you good at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89E68-5F60-0644-9CE3-A298452CF8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98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591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55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Qs submitted</a:t>
            </a:r>
            <a:r>
              <a:rPr lang="en-US" baseline="0" dirty="0"/>
              <a:t> on canvas</a:t>
            </a:r>
          </a:p>
          <a:p>
            <a:r>
              <a:rPr lang="en-US" baseline="0" dirty="0"/>
              <a:t>Describe review session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99423F-F1D5-6F4E-B493-A1BD4F33E0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9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18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70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9112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9972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9/5/18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1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9/5/18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2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93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E6069-A653-0C4F-8BD3-6550F8F9B9D4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E6069-A653-0C4F-8BD3-6550F8F9B9D4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5768-6742-8640-A0F7-47FB4FF20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6/07/05/upshot/is-sushi-healthy-what-about-granola-where-americans-and-nutritionists-disagree.html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1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easiest 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Press A</a:t>
            </a:r>
          </a:p>
        </p:txBody>
      </p:sp>
    </p:spTree>
    <p:extLst>
      <p:ext uri="{BB962C8B-B14F-4D97-AF65-F5344CB8AC3E}">
        <p14:creationId xmlns:p14="http://schemas.microsoft.com/office/powerpoint/2010/main" val="1602070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1A81-09F0-E94C-B306-7F46C1A6E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favorite game?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1F069-81BF-EE44-80D2-3F04CA979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BD3F1-E7B6-0445-BCA2-3131CA416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194" y="0"/>
            <a:ext cx="6213389" cy="350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7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 err="1"/>
              <a:t>Gameful</a:t>
            </a:r>
            <a:r>
              <a:rPr lang="en" dirty="0"/>
              <a:t> Learning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9187249" cy="4351338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/>
            <a:r>
              <a:rPr lang="en" sz="3600" dirty="0"/>
              <a:t>Intrinsic motivation</a:t>
            </a:r>
          </a:p>
          <a:p>
            <a:pPr marL="1066785" lvl="1" indent="-304792"/>
            <a:r>
              <a:rPr lang="en" sz="2800" dirty="0"/>
              <a:t>Make meaningful choices</a:t>
            </a:r>
          </a:p>
          <a:p>
            <a:pPr marL="1219170" lvl="1" indent="-304792"/>
            <a:r>
              <a:rPr lang="en" sz="3200" dirty="0"/>
              <a:t>Be challenged but be able to succeed</a:t>
            </a:r>
          </a:p>
          <a:p>
            <a:pPr marL="1219170" lvl="1" indent="-304792"/>
            <a:r>
              <a:rPr lang="en" sz="3200" dirty="0"/>
              <a:t>Feel connected to those around them</a:t>
            </a:r>
          </a:p>
          <a:p>
            <a:pPr marL="609585" indent="-304792"/>
            <a:r>
              <a:rPr lang="en" sz="3600" dirty="0"/>
              <a:t>Game concepts</a:t>
            </a:r>
          </a:p>
          <a:p>
            <a:pPr marL="1219170" lvl="1" indent="-304792"/>
            <a:r>
              <a:rPr lang="en" sz="3200" dirty="0"/>
              <a:t>Choices</a:t>
            </a:r>
          </a:p>
          <a:p>
            <a:pPr marL="1219170" lvl="1" indent="-304792"/>
            <a:r>
              <a:rPr lang="en" sz="3200" dirty="0"/>
              <a:t>Taking Risks, and the Freedom to Fail</a:t>
            </a:r>
          </a:p>
          <a:p>
            <a:pPr marL="1219170" lvl="1" indent="-304792"/>
            <a:r>
              <a:rPr lang="en" sz="3200" dirty="0"/>
              <a:t>Recurrent Feedback</a:t>
            </a:r>
          </a:p>
          <a:p>
            <a:pPr marL="1219170" lvl="1" indent="-304792"/>
            <a:r>
              <a:rPr lang="en" sz="3200" dirty="0"/>
              <a:t>Transparency of progress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443DAF-69EF-AD48-8646-FA3B49D9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01" y="2971564"/>
            <a:ext cx="3192812" cy="253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Differences with Traditional Classes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3200" b="1" dirty="0"/>
              <a:t>Normal</a:t>
            </a:r>
          </a:p>
          <a:p>
            <a:pPr marL="1047743" indent="-742950">
              <a:buFont typeface="+mj-lt"/>
              <a:buAutoNum type="arabicPeriod"/>
            </a:pPr>
            <a:r>
              <a:rPr lang="en" sz="3200" dirty="0"/>
              <a:t>Start with 100% and lose points</a:t>
            </a:r>
          </a:p>
          <a:p>
            <a:pPr marL="1047743" indent="-742950">
              <a:buFont typeface="+mj-lt"/>
              <a:buAutoNum type="arabicPeriod"/>
            </a:pPr>
            <a:r>
              <a:rPr lang="en" sz="3200" dirty="0"/>
              <a:t>All students take same path of assessments</a:t>
            </a:r>
          </a:p>
          <a:p>
            <a:pPr marL="1047743" indent="-742950">
              <a:buFont typeface="+mj-lt"/>
              <a:buAutoNum type="arabicPeriod"/>
            </a:pPr>
            <a:r>
              <a:rPr lang="en" sz="3200" dirty="0"/>
              <a:t>Instructor picks due dates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435301" cy="4351338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3200" b="1" dirty="0" err="1"/>
              <a:t>Gameful</a:t>
            </a:r>
            <a:endParaRPr lang="en" sz="3200" b="1" dirty="0"/>
          </a:p>
          <a:p>
            <a:pPr marL="1047743" indent="-742950">
              <a:buFont typeface="+mj-lt"/>
              <a:buAutoNum type="arabicPeriod"/>
            </a:pPr>
            <a:r>
              <a:rPr lang="en" sz="3200" dirty="0"/>
              <a:t>Gain points towards grade</a:t>
            </a:r>
          </a:p>
          <a:p>
            <a:pPr marL="1047743" indent="-742950">
              <a:buFont typeface="+mj-lt"/>
              <a:buAutoNum type="arabicPeriod"/>
            </a:pPr>
            <a:r>
              <a:rPr lang="en" sz="3200" dirty="0"/>
              <a:t>You pick their own assignments</a:t>
            </a:r>
          </a:p>
          <a:p>
            <a:pPr marL="1047743" indent="-742950">
              <a:buFont typeface="+mj-lt"/>
              <a:buAutoNum type="arabicPeriod"/>
            </a:pPr>
            <a:r>
              <a:rPr lang="en" sz="3200" dirty="0"/>
              <a:t>You largely choose when to do assignments </a:t>
            </a:r>
          </a:p>
        </p:txBody>
      </p:sp>
    </p:spTree>
    <p:extLst>
      <p:ext uri="{BB962C8B-B14F-4D97-AF65-F5344CB8AC3E}">
        <p14:creationId xmlns:p14="http://schemas.microsoft.com/office/powerpoint/2010/main" val="284820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E423D-3CF0-F14E-A7D9-953B750E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Your Peers Ever Had a Class Like This?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616DF-273F-B949-B4BB-C3E34392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095" y="1547029"/>
            <a:ext cx="8461810" cy="508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9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CA0B-847D-5149-873E-B8B16347D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you done before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AB3A9-94BC-CD4F-9F86-6F536E084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421" y="1341921"/>
            <a:ext cx="7778906" cy="54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98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33764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Required assignments are meant to assess foundational knowledge.  These include</a:t>
            </a:r>
          </a:p>
          <a:p>
            <a:pPr lvl="1"/>
            <a:r>
              <a:rPr lang="en-US" dirty="0"/>
              <a:t>Midterms</a:t>
            </a:r>
          </a:p>
          <a:p>
            <a:pPr lvl="1"/>
            <a:r>
              <a:rPr lang="en-US" dirty="0"/>
              <a:t>Quizzes</a:t>
            </a:r>
          </a:p>
          <a:p>
            <a:pPr lvl="1"/>
            <a:r>
              <a:rPr lang="en-US" dirty="0"/>
              <a:t>In-class assignments</a:t>
            </a:r>
          </a:p>
          <a:p>
            <a:r>
              <a:rPr lang="en-US" dirty="0"/>
              <a:t>Optional assignments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585729"/>
              </p:ext>
            </p:extLst>
          </p:nvPr>
        </p:nvGraphicFramePr>
        <p:xfrm>
          <a:off x="5175848" y="1690688"/>
          <a:ext cx="6893944" cy="4658356"/>
        </p:xfrm>
        <a:graphic>
          <a:graphicData uri="http://schemas.openxmlformats.org/drawingml/2006/table">
            <a:tbl>
              <a:tblPr/>
              <a:tblGrid>
                <a:gridCol w="1723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3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3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3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90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Demonstration of Foundational Knowledge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Written Communication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Oral Communication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Peer Interaction and Reflections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Midterms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Written Report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In-Class Presentation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In-Class Assignments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73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Quizzes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Quora/Wikipedia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Recorded Presentation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News Topic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73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Review Questions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Reddit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 Projects</a:t>
                      </a:r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News Discussion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773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Problem Roulette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Personal Blog</a:t>
                      </a:r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Peer Grading of Presentations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7733"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Instagram/Twitter</a:t>
                      </a:r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Presentation Discussions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176770" y="1522457"/>
            <a:ext cx="1414142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804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Assignments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182374" cy="4351338"/>
          </a:xfrm>
        </p:spPr>
        <p:txBody>
          <a:bodyPr/>
          <a:lstStyle/>
          <a:p>
            <a:r>
              <a:rPr lang="en-US" dirty="0"/>
              <a:t>Pick and choose based on what is meaningful and effective to your learning</a:t>
            </a:r>
          </a:p>
          <a:p>
            <a:r>
              <a:rPr lang="en-US" dirty="0"/>
              <a:t>Decide based on your life when you want to do them</a:t>
            </a:r>
          </a:p>
          <a:p>
            <a:r>
              <a:rPr lang="en-US" dirty="0"/>
              <a:t>Take risks!</a:t>
            </a:r>
          </a:p>
          <a:p>
            <a:r>
              <a:rPr lang="en-US" dirty="0"/>
              <a:t>Some individual, some in groups</a:t>
            </a:r>
          </a:p>
        </p:txBody>
      </p:sp>
      <p:sp>
        <p:nvSpPr>
          <p:cNvPr id="3" name="Rectangle 2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574" y="1034478"/>
            <a:ext cx="7246246" cy="58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93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and Grades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1000 points to get an A</a:t>
            </a:r>
          </a:p>
          <a:p>
            <a:r>
              <a:rPr lang="en-US" dirty="0"/>
              <a:t>Many routes to get to 1000 points</a:t>
            </a:r>
          </a:p>
        </p:txBody>
      </p:sp>
      <p:pic>
        <p:nvPicPr>
          <p:cNvPr id="3076" name="Picture 4" descr="https://lh5.googleusercontent.com/10MXOH8e-D0nPreZ-kAl9Db2nnZIbexiGJct_ZMcv8FVgUXADM4tiidNLil1qDGAyg1KCXaquApnbPOEmKibVjpzITdwjTfEBFIdiac6DQOIq4FphnJkyZ8HqIJMLmaz-aGNukb6TZ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79" y="1163484"/>
            <a:ext cx="4451230" cy="372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60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29269-7773-1449-ACA6-0437C9C5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Year’s Students who earned an 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6C4C3A-F2DA-524E-B673-5B191F778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50"/>
          <a:stretch/>
        </p:blipFill>
        <p:spPr>
          <a:xfrm>
            <a:off x="1122947" y="1314533"/>
            <a:ext cx="9352547" cy="55434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571878-0202-844C-B18A-7B01494D89E6}"/>
              </a:ext>
            </a:extLst>
          </p:cNvPr>
          <p:cNvSpPr/>
          <p:nvPr/>
        </p:nvSpPr>
        <p:spPr>
          <a:xfrm>
            <a:off x="673768" y="1498791"/>
            <a:ext cx="10331116" cy="248881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E62AE-FAA8-5A47-AF78-D3D3FE81DD61}"/>
              </a:ext>
            </a:extLst>
          </p:cNvPr>
          <p:cNvSpPr/>
          <p:nvPr/>
        </p:nvSpPr>
        <p:spPr>
          <a:xfrm>
            <a:off x="673768" y="4771380"/>
            <a:ext cx="10331116" cy="81241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25ED97-F267-D240-9F79-FA19A49EAABF}"/>
              </a:ext>
            </a:extLst>
          </p:cNvPr>
          <p:cNvSpPr/>
          <p:nvPr/>
        </p:nvSpPr>
        <p:spPr>
          <a:xfrm>
            <a:off x="673768" y="2413191"/>
            <a:ext cx="10331116" cy="66001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AB1E54-E2D8-5440-8EB9-54A063428FA2}"/>
              </a:ext>
            </a:extLst>
          </p:cNvPr>
          <p:cNvSpPr txBox="1"/>
          <p:nvPr/>
        </p:nvSpPr>
        <p:spPr>
          <a:xfrm>
            <a:off x="838200" y="6003235"/>
            <a:ext cx="2672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Darker means more points</a:t>
            </a:r>
          </a:p>
        </p:txBody>
      </p:sp>
    </p:spTree>
    <p:extLst>
      <p:ext uri="{BB962C8B-B14F-4D97-AF65-F5344CB8AC3E}">
        <p14:creationId xmlns:p14="http://schemas.microsoft.com/office/powerpoint/2010/main" val="388112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about the instructors </a:t>
            </a:r>
          </a:p>
          <a:p>
            <a:r>
              <a:rPr lang="en-US" dirty="0"/>
              <a:t>Overview of Gameful Learning Theory and </a:t>
            </a:r>
            <a:r>
              <a:rPr lang="en-US" dirty="0" err="1"/>
              <a:t>GradeCraft</a:t>
            </a:r>
            <a:r>
              <a:rPr lang="en-US" dirty="0"/>
              <a:t> platform</a:t>
            </a:r>
          </a:p>
          <a:p>
            <a:r>
              <a:rPr lang="en-US" dirty="0"/>
              <a:t>Review elements of course</a:t>
            </a:r>
          </a:p>
          <a:p>
            <a:r>
              <a:rPr lang="en-US" dirty="0"/>
              <a:t>Take concept inventory</a:t>
            </a:r>
          </a:p>
          <a:p>
            <a:r>
              <a:rPr lang="en-US" dirty="0"/>
              <a:t>Touch on the overall themes of the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39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42E6-9A3A-8D4A-BE80-E4BD1AFF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Meaningful Assignments!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9E614-6F96-344E-9E02-F10ABB82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184" y="1401947"/>
            <a:ext cx="7615989" cy="511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27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DD15-1989-0C41-AE3E-0809BB62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Points Should I Get from Options?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244A5-45FC-884A-8D48-079941BF0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2379"/>
            <a:ext cx="5360045" cy="3710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177695-616C-E14D-96BB-AD1BA1E25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100" y="1967529"/>
            <a:ext cx="58547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9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Gameful Learning Advice</a:t>
            </a:r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body" idx="1"/>
          </p:nvPr>
        </p:nvSpPr>
        <p:spPr>
          <a:xfrm>
            <a:off x="784875" y="1462975"/>
            <a:ext cx="10515600" cy="5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Read the summaries of the assignments and think about ones you want to do</a:t>
            </a:r>
            <a:endParaRPr sz="2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457200" marR="0" lvl="0" indent="-393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2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Grade Predictor 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plan out how and when to do assignments </a:t>
            </a:r>
            <a:r>
              <a:rPr lang="en-US" sz="2600"/>
              <a:t>→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helpful planning to</a:t>
            </a:r>
            <a:r>
              <a:rPr lang="en-US" sz="2600"/>
              <a:t>ol</a:t>
            </a:r>
            <a:endParaRPr sz="260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457200" marR="0" lvl="0" indent="-393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T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ake </a:t>
            </a:r>
            <a:r>
              <a:rPr lang="en-US" sz="2600"/>
              <a:t>risks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if you are interested, you can always try again</a:t>
            </a:r>
            <a:r>
              <a:rPr lang="en-US" sz="2600"/>
              <a:t>!</a:t>
            </a:r>
            <a:endParaRPr sz="260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457200" marR="0" lvl="0" indent="-393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Broaden your horizons by trying new assignments that may be outside your comfort zone → they may help you score better on exams!</a:t>
            </a:r>
            <a:endParaRPr sz="2600"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9462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GradeCraft Demo, switch computers!</a:t>
            </a:r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Finding information about assignments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Using Grade Predictor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What are badges?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72960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this class your own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 ass</a:t>
            </a:r>
            <a:r>
              <a:rPr lang="en-US" sz="2600"/>
              <a:t>ignments</a:t>
            </a:r>
            <a:r>
              <a:rPr lang="en-US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are meaningful to you</a:t>
            </a:r>
            <a:endParaRPr sz="2600"/>
          </a:p>
          <a:p>
            <a:pPr marL="228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228600" lvl="0" indent="-2159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/>
              <a:t>Perfect your studying and learning experience by finding a nice coffee shop, a quiet library, working in study groups or studying in a park… </a:t>
            </a:r>
            <a:endParaRPr sz="26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2600"/>
          </a:p>
          <a:p>
            <a:pPr marL="228600" lvl="0" indent="-2159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/>
              <a:t>Reach out to us with any questions, concerns or comments. PLEASE!</a:t>
            </a:r>
            <a:endParaRPr sz="2600"/>
          </a:p>
        </p:txBody>
      </p:sp>
    </p:spTree>
    <p:extLst>
      <p:ext uri="{BB962C8B-B14F-4D97-AF65-F5344CB8AC3E}">
        <p14:creationId xmlns:p14="http://schemas.microsoft.com/office/powerpoint/2010/main" val="2119149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Use of the Handouts</a:t>
            </a:r>
            <a:endParaRPr/>
          </a:p>
        </p:txBody>
      </p:sp>
      <p:sp>
        <p:nvSpPr>
          <p:cNvPr id="257" name="Google Shape;257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the required readings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Canvas is where readings are posted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 lists extra information, videos, optional assignments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 yourself some time to identify what is clear and what is unclear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the instructional team for extra materials if you need them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questions in class, or on Piazza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Vocabulary issues - vocabulary page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 the materials after class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multiple choice review questions (Optional assignment)</a:t>
            </a:r>
            <a:endParaRPr/>
          </a:p>
          <a:p>
            <a: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969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B4FF0-FD9F-D641-8241-91391924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this approach?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433BB-F2BF-E14D-8AA4-B5F7487AA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Should I do all or most of the optional assignments, just in case?</a:t>
            </a:r>
          </a:p>
          <a:p>
            <a:r>
              <a:rPr lang="en-US" dirty="0"/>
              <a:t>Should I wait until I see how I am doing on the midterms before picking assignments?</a:t>
            </a:r>
          </a:p>
          <a:p>
            <a:r>
              <a:rPr lang="en-US" dirty="0"/>
              <a:t>What if I have an idea that isn’t reflected in the assignments, or want to do something slightly different? </a:t>
            </a:r>
          </a:p>
          <a:p>
            <a:r>
              <a:rPr lang="en-US" dirty="0"/>
              <a:t>This seems like a lot of choices and is overwhelming, how should I start?</a:t>
            </a:r>
          </a:p>
          <a:p>
            <a:r>
              <a:rPr lang="en-US" dirty="0"/>
              <a:t>Some assignments are “locked” how do I enable them?</a:t>
            </a:r>
          </a:p>
        </p:txBody>
      </p:sp>
    </p:spTree>
    <p:extLst>
      <p:ext uri="{BB962C8B-B14F-4D97-AF65-F5344CB8AC3E}">
        <p14:creationId xmlns:p14="http://schemas.microsoft.com/office/powerpoint/2010/main" val="212722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830527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/>
              <a:t>Concept Inventory</a:t>
            </a:r>
          </a:p>
          <a:p>
            <a:pPr marL="971550" lvl="1" indent="-514350">
              <a:buFont typeface="+mj-lt"/>
              <a:buAutoNum type="alphaL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9150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in-depth understanding of digestive tract anatomy and process of digestion, absorption and transportation mechanisms</a:t>
            </a:r>
          </a:p>
          <a:p>
            <a:r>
              <a:rPr lang="en-US" dirty="0"/>
              <a:t>Macronutrient metabolism (carbohydrates, proteins, lipids)</a:t>
            </a:r>
          </a:p>
          <a:p>
            <a:pPr lvl="1"/>
            <a:r>
              <a:rPr lang="en-US" dirty="0"/>
              <a:t>Describe structure and properties</a:t>
            </a:r>
          </a:p>
          <a:p>
            <a:pPr lvl="1"/>
            <a:r>
              <a:rPr lang="en-US" dirty="0"/>
              <a:t>Describe digestion, absorption, transportation</a:t>
            </a:r>
          </a:p>
          <a:p>
            <a:pPr lvl="1"/>
            <a:r>
              <a:rPr lang="en-US" dirty="0"/>
              <a:t>Explain human metabolism</a:t>
            </a:r>
          </a:p>
          <a:p>
            <a:pPr lvl="1"/>
            <a:r>
              <a:rPr lang="en-US" dirty="0"/>
              <a:t>Understand inter-organ mechanisms</a:t>
            </a:r>
          </a:p>
        </p:txBody>
      </p:sp>
    </p:spTree>
    <p:extLst>
      <p:ext uri="{BB962C8B-B14F-4D97-AF65-F5344CB8AC3E}">
        <p14:creationId xmlns:p14="http://schemas.microsoft.com/office/powerpoint/2010/main" val="1847521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F31E-86C8-0A4E-A4BC-7B189924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you say you were excited about?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F0AC2-9AE6-564D-A441-533DEE3F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77" y="1353820"/>
            <a:ext cx="8013834" cy="537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34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Liv Anderson, Professor</a:t>
            </a:r>
          </a:p>
          <a:p>
            <a:pPr lvl="1"/>
            <a:r>
              <a:rPr lang="en-US" dirty="0"/>
              <a:t>Will teach most of the digestion lectures</a:t>
            </a:r>
          </a:p>
          <a:p>
            <a:r>
              <a:rPr lang="en-US" dirty="0"/>
              <a:t>Dr. Dave Bridges, Professor</a:t>
            </a:r>
          </a:p>
          <a:p>
            <a:pPr lvl="1"/>
            <a:r>
              <a:rPr lang="en-US" dirty="0"/>
              <a:t>Will teach most of the metabolism lectures</a:t>
            </a:r>
          </a:p>
          <a:p>
            <a:r>
              <a:rPr lang="en-US" dirty="0" err="1"/>
              <a:t>Noura</a:t>
            </a:r>
            <a:r>
              <a:rPr lang="en-US" dirty="0"/>
              <a:t> El </a:t>
            </a:r>
            <a:r>
              <a:rPr lang="en-US" dirty="0" err="1"/>
              <a:t>Habbal</a:t>
            </a:r>
            <a:r>
              <a:rPr lang="en-US" dirty="0"/>
              <a:t>, GSI</a:t>
            </a:r>
          </a:p>
          <a:p>
            <a:pPr lvl="1"/>
            <a:r>
              <a:rPr lang="en-US" dirty="0"/>
              <a:t>Will run review sessions</a:t>
            </a:r>
          </a:p>
          <a:p>
            <a:pPr lvl="1"/>
            <a:r>
              <a:rPr lang="en-US" dirty="0"/>
              <a:t>Will teach the lipid oxidation lecture</a:t>
            </a:r>
          </a:p>
        </p:txBody>
      </p:sp>
    </p:spTree>
    <p:extLst>
      <p:ext uri="{BB962C8B-B14F-4D97-AF65-F5344CB8AC3E}">
        <p14:creationId xmlns:p14="http://schemas.microsoft.com/office/powerpoint/2010/main" val="26351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of these macronutrients can we make ourselves and do not need from the diet?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0" indent="-1143000">
              <a:buFont typeface="+mj-lt"/>
              <a:buAutoNum type="alphaUcPeriod"/>
            </a:pPr>
            <a:r>
              <a:rPr lang="en-US" dirty="0"/>
              <a:t>Alanine</a:t>
            </a:r>
          </a:p>
          <a:p>
            <a:pPr marL="1143000" indent="-1143000">
              <a:buFont typeface="+mj-lt"/>
              <a:buAutoNum type="alphaUcPeriod"/>
            </a:pPr>
            <a:r>
              <a:rPr lang="en-US" dirty="0">
                <a:ea typeface="Symbol" charset="2"/>
                <a:cs typeface="Symbol" charset="2"/>
              </a:rPr>
              <a:t>Lysine</a:t>
            </a:r>
          </a:p>
          <a:p>
            <a:pPr marL="1143000" indent="-1143000">
              <a:buFont typeface="+mj-lt"/>
              <a:buAutoNum type="alphaUcPeriod"/>
            </a:pPr>
            <a:r>
              <a:rPr lang="en-US" dirty="0">
                <a:ea typeface="Symbol" charset="2"/>
                <a:cs typeface="Symbol" charset="2"/>
              </a:rPr>
              <a:t>Omega 6 </a:t>
            </a:r>
            <a:r>
              <a:rPr lang="en-US" dirty="0"/>
              <a:t>Fatty acids</a:t>
            </a:r>
          </a:p>
          <a:p>
            <a:pPr marL="1143000" indent="-1143000">
              <a:buFont typeface="+mj-lt"/>
              <a:buAutoNum type="alphaUcPeriod"/>
            </a:pPr>
            <a:r>
              <a:rPr lang="en-US" dirty="0"/>
              <a:t>Vitamin D</a:t>
            </a:r>
          </a:p>
        </p:txBody>
      </p:sp>
    </p:spTree>
    <p:extLst>
      <p:ext uri="{BB962C8B-B14F-4D97-AF65-F5344CB8AC3E}">
        <p14:creationId xmlns:p14="http://schemas.microsoft.com/office/powerpoint/2010/main" val="1643037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Essentiality, Energy and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99018" cy="4351338"/>
          </a:xfrm>
        </p:spPr>
        <p:txBody>
          <a:bodyPr/>
          <a:lstStyle/>
          <a:p>
            <a:r>
              <a:rPr lang="en-US" b="1" u="sng" dirty="0"/>
              <a:t>Essentiality</a:t>
            </a:r>
          </a:p>
          <a:p>
            <a:pPr lvl="1"/>
            <a:r>
              <a:rPr lang="en-US" dirty="0"/>
              <a:t>What can we make?  what must we ingest?</a:t>
            </a:r>
          </a:p>
          <a:p>
            <a:r>
              <a:rPr lang="en-US" b="1" u="sng" dirty="0"/>
              <a:t>Energy</a:t>
            </a:r>
            <a:r>
              <a:rPr lang="en-US" dirty="0"/>
              <a:t> from macronutrients</a:t>
            </a:r>
          </a:p>
          <a:p>
            <a:r>
              <a:rPr lang="en-US" b="1" u="sng" dirty="0"/>
              <a:t>Efficiency</a:t>
            </a:r>
            <a:r>
              <a:rPr lang="en-US" dirty="0"/>
              <a:t> of digestion and metabolism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D92AA-4233-F64D-8EB6-6E8354F8F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337" y="1375719"/>
            <a:ext cx="2971543" cy="49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6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9EED2-78B5-044E-A048-5DE04EB5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Optional Assignment - Essentiality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7BF9B-86F2-3744-BEAB-F179DC6C2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Gastropod podcast on the history of vitamins</a:t>
            </a:r>
          </a:p>
          <a:p>
            <a:r>
              <a:rPr lang="en-US" dirty="0"/>
              <a:t>Listed under </a:t>
            </a:r>
            <a:r>
              <a:rPr lang="en-US" b="1" u="sng" dirty="0"/>
              <a:t>Bonus Assignments</a:t>
            </a:r>
            <a:r>
              <a:rPr lang="en-US" dirty="0"/>
              <a:t> on </a:t>
            </a:r>
            <a:r>
              <a:rPr lang="en-US"/>
              <a:t>GradeCraft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34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3DDDD-F02A-A644-B016-889404043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 – Energy Balance And Appetite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B24AA-13A7-7647-8F64-6933EF677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Monday Afternoon</a:t>
            </a:r>
          </a:p>
          <a:p>
            <a:r>
              <a:rPr lang="en-US" dirty="0"/>
              <a:t>To Do</a:t>
            </a:r>
          </a:p>
          <a:p>
            <a:pPr lvl="1"/>
            <a:r>
              <a:rPr lang="en-US" dirty="0"/>
              <a:t>Read the notes and watch the video</a:t>
            </a:r>
          </a:p>
          <a:p>
            <a:pPr lvl="1"/>
            <a:r>
              <a:rPr lang="en-US" dirty="0"/>
              <a:t>Register for Piazza/</a:t>
            </a:r>
            <a:r>
              <a:rPr lang="en-US" dirty="0" err="1"/>
              <a:t>GradeCraft</a:t>
            </a:r>
            <a:r>
              <a:rPr lang="en-US" dirty="0"/>
              <a:t> if not done already</a:t>
            </a:r>
          </a:p>
          <a:p>
            <a:pPr lvl="1"/>
            <a:r>
              <a:rPr lang="en-US" dirty="0"/>
              <a:t>Plan out your semester using </a:t>
            </a:r>
            <a:r>
              <a:rPr lang="en-US" b="1" dirty="0"/>
              <a:t>Grade Predictor</a:t>
            </a:r>
            <a:endParaRPr lang="en-US" dirty="0"/>
          </a:p>
          <a:p>
            <a:r>
              <a:rPr lang="en-US" dirty="0"/>
              <a:t>Quiz!</a:t>
            </a:r>
          </a:p>
          <a:p>
            <a:pPr lvl="1"/>
            <a:r>
              <a:rPr lang="en-US" dirty="0"/>
              <a:t>Register your </a:t>
            </a:r>
            <a:r>
              <a:rPr lang="en-US" dirty="0" err="1"/>
              <a:t>iClicker</a:t>
            </a:r>
            <a:endParaRPr lang="en-US" dirty="0"/>
          </a:p>
          <a:p>
            <a:pPr lvl="1"/>
            <a:r>
              <a:rPr lang="en-US" dirty="0"/>
              <a:t>Quiz based on required readings/videos on Canvas</a:t>
            </a:r>
          </a:p>
        </p:txBody>
      </p:sp>
    </p:spTree>
    <p:extLst>
      <p:ext uri="{BB962C8B-B14F-4D97-AF65-F5344CB8AC3E}">
        <p14:creationId xmlns:p14="http://schemas.microsoft.com/office/powerpoint/2010/main" val="848306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38E66C-E57D-9C42-BA7E-999C03A68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76" y="160487"/>
            <a:ext cx="10132347" cy="661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42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AE37-5E94-D544-92F5-A867E5A7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 in the Classroom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D2004-0093-DD4D-AD3B-DD52F616E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class wants to be a conversation</a:t>
            </a:r>
          </a:p>
          <a:p>
            <a:pPr lvl="0">
              <a:spcAft>
                <a:spcPts val="600"/>
              </a:spcAft>
            </a:pPr>
            <a:r>
              <a:rPr lang="en-US" dirty="0"/>
              <a:t>Some rules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Be aware of how much you are contributing to in-class discussions.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Listen respectfully.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Take pair work or small group work seriously.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Support your statements.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Understand that there are different approaches to solving problems.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Respect others’ right to hold opinions and beliefs that differ from your own.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Make an effort to get to know other students.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55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Rankings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Rank the foods on this handout from best to worst</a:t>
            </a:r>
          </a:p>
          <a:p>
            <a:r>
              <a:rPr lang="en-US" dirty="0"/>
              <a:t>Discuss your food rankings in groups of 5-6</a:t>
            </a:r>
          </a:p>
          <a:p>
            <a:r>
              <a:rPr lang="en-US" dirty="0"/>
              <a:t>Introduce yourself to the others in the group</a:t>
            </a:r>
          </a:p>
          <a:p>
            <a:r>
              <a:rPr lang="en-US" dirty="0"/>
              <a:t>Decide on group rankings, enter on </a:t>
            </a:r>
            <a:r>
              <a:rPr lang="en-US" b="1" u="sng" dirty="0"/>
              <a:t>one sheet </a:t>
            </a:r>
            <a:r>
              <a:rPr lang="en-US" dirty="0"/>
              <a:t>(take about 10 mins)</a:t>
            </a:r>
          </a:p>
          <a:p>
            <a:r>
              <a:rPr lang="en-US" dirty="0"/>
              <a:t>Feedback</a:t>
            </a:r>
          </a:p>
          <a:p>
            <a:pPr lvl="1"/>
            <a:r>
              <a:rPr lang="en-US" dirty="0"/>
              <a:t>What are some criteria that your group used to define “good”</a:t>
            </a:r>
          </a:p>
          <a:p>
            <a:pPr lvl="1"/>
            <a:r>
              <a:rPr lang="en-US" dirty="0"/>
              <a:t>What food was the most controversial?</a:t>
            </a:r>
          </a:p>
        </p:txBody>
      </p:sp>
    </p:spTree>
    <p:extLst>
      <p:ext uri="{BB962C8B-B14F-4D97-AF65-F5344CB8AC3E}">
        <p14:creationId xmlns:p14="http://schemas.microsoft.com/office/powerpoint/2010/main" val="9582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615" y="208923"/>
            <a:ext cx="6330102" cy="64928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27430" cy="1325563"/>
          </a:xfrm>
        </p:spPr>
        <p:txBody>
          <a:bodyPr/>
          <a:lstStyle/>
          <a:p>
            <a:r>
              <a:rPr lang="en-US" dirty="0"/>
              <a:t>What food is healthy?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9130" y="4670474"/>
            <a:ext cx="4848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Taken from the New York Times Upshot article from July 5, 2016.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https://www.nytimes.com/interactive/2016/07/05/upshot/is-sushi-healthy-what-about-granola-where-americans-and-nutritionists-disagree.html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89180" y="5903894"/>
            <a:ext cx="37646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Percent of </a:t>
            </a:r>
            <a:r>
              <a:rPr lang="en-US" sz="2800" b="1" dirty="0"/>
              <a:t>all Americans</a:t>
            </a:r>
            <a:endParaRPr lang="en-US" sz="2800" dirty="0"/>
          </a:p>
          <a:p>
            <a:r>
              <a:rPr lang="en-US" sz="2800" dirty="0"/>
              <a:t>saying a food is healthy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255193" y="2724752"/>
            <a:ext cx="35780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Percent of </a:t>
            </a:r>
            <a:r>
              <a:rPr lang="en-US" sz="2800" b="1" dirty="0"/>
              <a:t>nutritionists</a:t>
            </a:r>
            <a:endParaRPr lang="en-US" sz="2800" dirty="0"/>
          </a:p>
          <a:p>
            <a:r>
              <a:rPr lang="en-US" sz="2800" dirty="0"/>
              <a:t>saying a food is healthy</a:t>
            </a:r>
          </a:p>
        </p:txBody>
      </p:sp>
    </p:spTree>
    <p:extLst>
      <p:ext uri="{BB962C8B-B14F-4D97-AF65-F5344CB8AC3E}">
        <p14:creationId xmlns:p14="http://schemas.microsoft.com/office/powerpoint/2010/main" val="143943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in the Classroom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Strict technology policy. To eliminate screen time distractions, please no use of: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Laptops</a:t>
            </a:r>
          </a:p>
          <a:p>
            <a:pPr marL="0" indent="0" algn="ctr">
              <a:buNone/>
            </a:pPr>
            <a:r>
              <a:rPr lang="en-US" dirty="0"/>
              <a:t>Tablets</a:t>
            </a:r>
          </a:p>
          <a:p>
            <a:pPr marL="0" indent="0" algn="ctr">
              <a:buNone/>
            </a:pPr>
            <a:r>
              <a:rPr lang="en-US" dirty="0"/>
              <a:t>Smart phones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Slides will be printed out and distributed at the beginning of class</a:t>
            </a:r>
          </a:p>
          <a:p>
            <a:pPr marL="0" indent="0" algn="ctr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757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iClickers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9964" cy="4351338"/>
          </a:xfrm>
        </p:spPr>
        <p:txBody>
          <a:bodyPr/>
          <a:lstStyle/>
          <a:p>
            <a:r>
              <a:rPr lang="en-US" sz="3600" dirty="0"/>
              <a:t>Purchase and register </a:t>
            </a:r>
            <a:r>
              <a:rPr lang="en-US" sz="3600" dirty="0" err="1"/>
              <a:t>iClickers</a:t>
            </a:r>
            <a:endParaRPr lang="en-US" sz="3600" dirty="0"/>
          </a:p>
          <a:p>
            <a:pPr lvl="1"/>
            <a:r>
              <a:rPr lang="en-US" sz="3200" dirty="0"/>
              <a:t>UM Computer Showcase</a:t>
            </a:r>
          </a:p>
          <a:p>
            <a:pPr lvl="2"/>
            <a:r>
              <a:rPr lang="en-US" sz="2800" dirty="0"/>
              <a:t>Buy new or used</a:t>
            </a:r>
          </a:p>
          <a:p>
            <a:pPr lvl="1"/>
            <a:r>
              <a:rPr lang="en-US" sz="3200" dirty="0"/>
              <a:t>Details on syllabus, must register</a:t>
            </a:r>
          </a:p>
          <a:p>
            <a:r>
              <a:rPr lang="en-US" sz="3600" dirty="0"/>
              <a:t>Utilization of clickers in class include:</a:t>
            </a:r>
          </a:p>
          <a:p>
            <a:pPr lvl="1"/>
            <a:r>
              <a:rPr lang="en-US" sz="3200" dirty="0"/>
              <a:t>Quizzes on </a:t>
            </a:r>
            <a:r>
              <a:rPr lang="en-US" sz="3200" u="sng" dirty="0"/>
              <a:t>required</a:t>
            </a:r>
            <a:r>
              <a:rPr lang="en-US" sz="3200" dirty="0"/>
              <a:t> readings</a:t>
            </a:r>
          </a:p>
          <a:p>
            <a:pPr lvl="1"/>
            <a:r>
              <a:rPr lang="en-US" sz="3200" dirty="0"/>
              <a:t>Topic reflections and reviews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577" y="0"/>
            <a:ext cx="32639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1157</Words>
  <Application>Microsoft Macintosh PowerPoint</Application>
  <PresentationFormat>Widescreen</PresentationFormat>
  <Paragraphs>229</Paragraphs>
  <Slides>33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Symbol</vt:lpstr>
      <vt:lpstr>Office Theme</vt:lpstr>
      <vt:lpstr>PowerPoint Presentation</vt:lpstr>
      <vt:lpstr>Objectives</vt:lpstr>
      <vt:lpstr>Who are we?</vt:lpstr>
      <vt:lpstr>PowerPoint Presentation</vt:lpstr>
      <vt:lpstr>Discussions in the Classroom</vt:lpstr>
      <vt:lpstr>Food Rankings</vt:lpstr>
      <vt:lpstr>What food is healthy?</vt:lpstr>
      <vt:lpstr>Technology in the Classroom </vt:lpstr>
      <vt:lpstr>iClickers</vt:lpstr>
      <vt:lpstr>The easiest quiz</vt:lpstr>
      <vt:lpstr>What is your favorite game?</vt:lpstr>
      <vt:lpstr>Gameful Learning</vt:lpstr>
      <vt:lpstr>Differences with Traditional Classes</vt:lpstr>
      <vt:lpstr>Have Your Peers Ever Had a Class Like This?</vt:lpstr>
      <vt:lpstr>What have you done before</vt:lpstr>
      <vt:lpstr>Assignments </vt:lpstr>
      <vt:lpstr>Picking Assignments</vt:lpstr>
      <vt:lpstr>Levels and Grades</vt:lpstr>
      <vt:lpstr>Last Year’s Students who earned an A</vt:lpstr>
      <vt:lpstr>Pick Meaningful Assignments!</vt:lpstr>
      <vt:lpstr>How Many Points Should I Get from Options?</vt:lpstr>
      <vt:lpstr>Gameful Learning Advice</vt:lpstr>
      <vt:lpstr>GradeCraft Demo, switch computers!</vt:lpstr>
      <vt:lpstr>Make this class your own</vt:lpstr>
      <vt:lpstr>Making Use of the Handouts</vt:lpstr>
      <vt:lpstr>Questions about this approach?</vt:lpstr>
      <vt:lpstr>Concept Inventory </vt:lpstr>
      <vt:lpstr>Course Goals</vt:lpstr>
      <vt:lpstr>What did you say you were excited about?</vt:lpstr>
      <vt:lpstr>Which of these macronutrients can we make ourselves and do not need from the diet?</vt:lpstr>
      <vt:lpstr>Essentiality, Energy and Efficiency</vt:lpstr>
      <vt:lpstr>First Optional Assignment - Essentiality</vt:lpstr>
      <vt:lpstr>Next Class – Energy Balance And Appetite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Metabolic Control Systems</dc:title>
  <dc:creator>Dave Bridges</dc:creator>
  <cp:lastModifiedBy>Dave Bridges</cp:lastModifiedBy>
  <cp:revision>109</cp:revision>
  <cp:lastPrinted>2016-09-13T18:00:56Z</cp:lastPrinted>
  <dcterms:created xsi:type="dcterms:W3CDTF">2016-09-05T11:19:01Z</dcterms:created>
  <dcterms:modified xsi:type="dcterms:W3CDTF">2018-09-05T14:33:17Z</dcterms:modified>
</cp:coreProperties>
</file>